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Bodoni MT Black" panose="02070A03080606020203" pitchFamily="18" charset="0"/>
      <p:bold r:id="rId15"/>
      <p:boldItalic r:id="rId16"/>
    </p:embeddedFont>
    <p:embeddedFont>
      <p:font typeface="Century" panose="02040604050505020304" pitchFamily="18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D2BDDF"/>
    <a:srgbClr val="D0BAE2"/>
    <a:srgbClr val="F5B996"/>
    <a:srgbClr val="F4D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D8385F-9731-7A2B-C208-2EE7ED50DE83}" v="101" dt="2025-02-07T16:05:13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hani ." userId="cdebed2acc2b88ff" providerId="LiveId" clId="{40355546-1C6E-4422-9C14-5753AF56C137}"/>
    <pc:docChg chg="modSld">
      <pc:chgData name="suhani ." userId="cdebed2acc2b88ff" providerId="LiveId" clId="{40355546-1C6E-4422-9C14-5753AF56C137}" dt="2025-02-07T17:45:59.225" v="15" actId="20577"/>
      <pc:docMkLst>
        <pc:docMk/>
      </pc:docMkLst>
      <pc:sldChg chg="modSp mod">
        <pc:chgData name="suhani ." userId="cdebed2acc2b88ff" providerId="LiveId" clId="{40355546-1C6E-4422-9C14-5753AF56C137}" dt="2025-02-07T17:45:59.225" v="15" actId="20577"/>
        <pc:sldMkLst>
          <pc:docMk/>
          <pc:sldMk cId="0" sldId="263"/>
        </pc:sldMkLst>
        <pc:spChg chg="mod">
          <ac:chgData name="suhani ." userId="cdebed2acc2b88ff" providerId="LiveId" clId="{40355546-1C6E-4422-9C14-5753AF56C137}" dt="2025-02-07T17:45:59.225" v="15" actId="20577"/>
          <ac:spMkLst>
            <pc:docMk/>
            <pc:sldMk cId="0" sldId="263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79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248" y="1560096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Empowering Student Finances: A Digital Expense Tracker</a:t>
            </a:r>
            <a:endParaRPr lang="en-US" sz="4900"/>
          </a:p>
        </p:txBody>
      </p:sp>
      <p:sp>
        <p:nvSpPr>
          <p:cNvPr id="4" name="Text 1"/>
          <p:cNvSpPr/>
          <p:nvPr/>
        </p:nvSpPr>
        <p:spPr>
          <a:xfrm>
            <a:off x="750757" y="3898960"/>
            <a:ext cx="7556421" cy="2050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/>
              <a:t>BY: </a:t>
            </a:r>
            <a:endParaRPr lang="en-US" dirty="0"/>
          </a:p>
          <a:p>
            <a:pPr>
              <a:lnSpc>
                <a:spcPts val="2850"/>
              </a:lnSpc>
            </a:pPr>
            <a:r>
              <a:rPr lang="en-US" sz="2800" dirty="0"/>
              <a:t>        </a:t>
            </a:r>
            <a:r>
              <a:rPr lang="en-US" sz="2800" dirty="0">
                <a:latin typeface="Calibri"/>
                <a:ea typeface="Calibri"/>
                <a:cs typeface="Calibri"/>
              </a:rPr>
              <a:t> </a:t>
            </a:r>
            <a:r>
              <a:rPr lang="en-US" sz="2800" dirty="0">
                <a:latin typeface="Century"/>
              </a:rPr>
              <a:t>Aditya-2401010134</a:t>
            </a:r>
            <a:endParaRPr lang="en-US" dirty="0">
              <a:latin typeface="Century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latin typeface="Century"/>
                <a:ea typeface="Calibri"/>
                <a:cs typeface="Calibri"/>
              </a:rPr>
              <a:t>       Suhani-2401010176</a:t>
            </a:r>
            <a:endParaRPr lang="en-US" sz="2800" dirty="0">
              <a:latin typeface="Century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latin typeface="Century"/>
                <a:ea typeface="Calibri"/>
                <a:cs typeface="Calibri"/>
              </a:rPr>
              <a:t>       Prince-2401010253</a:t>
            </a:r>
          </a:p>
          <a:p>
            <a:pPr>
              <a:lnSpc>
                <a:spcPts val="2850"/>
              </a:lnSpc>
            </a:pPr>
            <a:r>
              <a:rPr lang="en-US" sz="2800" dirty="0">
                <a:latin typeface="Century"/>
                <a:ea typeface="Calibri"/>
                <a:cs typeface="Calibri"/>
              </a:rPr>
              <a:t>       Alwyn-2401010181</a:t>
            </a:r>
          </a:p>
          <a:p>
            <a:pPr>
              <a:lnSpc>
                <a:spcPts val="2850"/>
              </a:lnSpc>
            </a:pPr>
            <a:endParaRPr 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Under Supervision of:</a:t>
            </a:r>
          </a:p>
          <a:p>
            <a:pPr marL="0" indent="0">
              <a:buNone/>
            </a:pPr>
            <a:r>
              <a:rPr lang="en-US" sz="2800" dirty="0">
                <a:latin typeface="Century"/>
              </a:rPr>
              <a:t>Ms. Suman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6322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671226" y="3105453"/>
            <a:ext cx="21777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D69A1-CD5C-9E2B-5ED6-6C216AC3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"/>
            <a:ext cx="6492240" cy="77347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7E9F6-8F5A-13AB-2035-D609EA65887F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2949F-5769-966B-753E-98B24D857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6" y="193847"/>
            <a:ext cx="7118873" cy="1125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81C61-C2DB-3ED6-FF04-D896C7DE5908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4BA20A-9F05-F409-B7D7-048BA8EC3ADB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B3C6C-4BBA-5410-B588-51C749C3EBA8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17854-7B26-D63B-0389-DC19400AC053}"/>
              </a:ext>
            </a:extLst>
          </p:cNvPr>
          <p:cNvSpPr txBox="1"/>
          <p:nvPr/>
        </p:nvSpPr>
        <p:spPr>
          <a:xfrm>
            <a:off x="5910146" y="-16844"/>
            <a:ext cx="7320774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900" b="1">
                <a:solidFill>
                  <a:srgbClr val="FF6699"/>
                </a:solidFill>
              </a:rPr>
              <a:t>Key References</a:t>
            </a:r>
          </a:p>
        </p:txBody>
      </p:sp>
      <p:pic>
        <p:nvPicPr>
          <p:cNvPr id="7" name="Picture 6" descr="A person holding a phone and a tablet&#10;&#10;AI-generated content may be incorrect.">
            <a:extLst>
              <a:ext uri="{FF2B5EF4-FFF2-40B4-BE49-F238E27FC236}">
                <a16:creationId xmlns:a16="http://schemas.microsoft.com/office/drawing/2014/main" id="{5E89274A-749A-D9BF-EA84-C6B5395C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"/>
            <a:ext cx="5910146" cy="7748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0B34D7-ABE3-607B-873D-F37EAF4AF935}"/>
              </a:ext>
            </a:extLst>
          </p:cNvPr>
          <p:cNvSpPr txBox="1"/>
          <p:nvPr/>
        </p:nvSpPr>
        <p:spPr>
          <a:xfrm>
            <a:off x="6179819" y="2046520"/>
            <a:ext cx="2640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/>
              <a:t>Research</a:t>
            </a:r>
            <a:r>
              <a:rPr lang="en-IN" sz="2000" b="1"/>
              <a:t> </a:t>
            </a:r>
            <a:r>
              <a:rPr lang="en-IN" sz="2400" b="1"/>
              <a:t>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8533-3EB2-DE89-1E4B-61452C4A9779}"/>
              </a:ext>
            </a:extLst>
          </p:cNvPr>
          <p:cNvSpPr txBox="1"/>
          <p:nvPr/>
        </p:nvSpPr>
        <p:spPr>
          <a:xfrm>
            <a:off x="6231045" y="2882096"/>
            <a:ext cx="2588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Search Google Scholar for studies on student financial management apps.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B0677-041D-580B-E93A-8ACB480BE01B}"/>
              </a:ext>
            </a:extLst>
          </p:cNvPr>
          <p:cNvSpPr txBox="1"/>
          <p:nvPr/>
        </p:nvSpPr>
        <p:spPr>
          <a:xfrm>
            <a:off x="9377821" y="2022912"/>
            <a:ext cx="2334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/>
              <a:t>Reports</a:t>
            </a:r>
            <a:r>
              <a:rPr lang="en-IN" sz="240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22685-698C-0833-766B-623E6EC1570F}"/>
              </a:ext>
            </a:extLst>
          </p:cNvPr>
          <p:cNvSpPr txBox="1"/>
          <p:nvPr/>
        </p:nvSpPr>
        <p:spPr>
          <a:xfrm>
            <a:off x="9100029" y="2873435"/>
            <a:ext cx="3203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OECD &amp; World Bank studies on digital finance and student budgeting.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902AF9-B484-4056-55D3-0CE87F936EFE}"/>
              </a:ext>
            </a:extLst>
          </p:cNvPr>
          <p:cNvSpPr txBox="1"/>
          <p:nvPr/>
        </p:nvSpPr>
        <p:spPr>
          <a:xfrm>
            <a:off x="12898856" y="2022913"/>
            <a:ext cx="3203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/>
              <a:t>Websites</a:t>
            </a:r>
            <a:r>
              <a:rPr lang="en-IN" sz="240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0FAA1-3806-9657-0DF3-391C283422CE}"/>
              </a:ext>
            </a:extLst>
          </p:cNvPr>
          <p:cNvSpPr txBox="1"/>
          <p:nvPr/>
        </p:nvSpPr>
        <p:spPr>
          <a:xfrm>
            <a:off x="12303888" y="2746844"/>
            <a:ext cx="2725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Investopedia (personal finance guides), NerdWallet (budgeting tips).</a:t>
            </a:r>
          </a:p>
        </p:txBody>
      </p:sp>
    </p:spTree>
    <p:extLst>
      <p:ext uri="{BB962C8B-B14F-4D97-AF65-F5344CB8AC3E}">
        <p14:creationId xmlns:p14="http://schemas.microsoft.com/office/powerpoint/2010/main" val="334471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FC1A1-AA6D-0C36-6926-2A61F66D8254}"/>
              </a:ext>
            </a:extLst>
          </p:cNvPr>
          <p:cNvSpPr txBox="1"/>
          <p:nvPr/>
        </p:nvSpPr>
        <p:spPr>
          <a:xfrm>
            <a:off x="-1" y="7860268"/>
            <a:ext cx="1463040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232A-6B1B-0A06-C251-86BED0E363A4}"/>
              </a:ext>
            </a:extLst>
          </p:cNvPr>
          <p:cNvSpPr txBox="1"/>
          <p:nvPr/>
        </p:nvSpPr>
        <p:spPr>
          <a:xfrm>
            <a:off x="1992923" y="2095473"/>
            <a:ext cx="89798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800" b="1" dirty="0">
                <a:solidFill>
                  <a:srgbClr val="FF6699"/>
                </a:solidFill>
                <a:latin typeface="Algerian" panose="04020705040A02060702" pitchFamily="82" charset="0"/>
              </a:rPr>
              <a:t>       Thank You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59669F-2BD4-65F2-057E-CEE4FA57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 descr="A grey and yellow cover with icons&#10;&#10;AI-generated content may be incorrect.">
            <a:extLst>
              <a:ext uri="{FF2B5EF4-FFF2-40B4-BE49-F238E27FC236}">
                <a16:creationId xmlns:a16="http://schemas.microsoft.com/office/drawing/2014/main" id="{60A84D57-7B6E-F545-C6EB-DD639EBE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939" y="-1"/>
            <a:ext cx="5568461" cy="8229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76E73-9EDF-CB95-7F1A-9FCA9C0C97EE}"/>
              </a:ext>
            </a:extLst>
          </p:cNvPr>
          <p:cNvSpPr txBox="1"/>
          <p:nvPr/>
        </p:nvSpPr>
        <p:spPr>
          <a:xfrm>
            <a:off x="-2" y="7860268"/>
            <a:ext cx="1463040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15" name="Picture 14" descr="A screenshot of a website&#10;&#10;AI-generated content may be incorrect.">
            <a:extLst>
              <a:ext uri="{FF2B5EF4-FFF2-40B4-BE49-F238E27FC236}">
                <a16:creationId xmlns:a16="http://schemas.microsoft.com/office/drawing/2014/main" id="{146F2F0A-508B-6676-5C8B-06654347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B3F743-8DF5-D411-AC00-36546E967D89}"/>
              </a:ext>
            </a:extLst>
          </p:cNvPr>
          <p:cNvSpPr txBox="1"/>
          <p:nvPr/>
        </p:nvSpPr>
        <p:spPr>
          <a:xfrm>
            <a:off x="-1" y="7918883"/>
            <a:ext cx="1463040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54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752" y="4464308"/>
            <a:ext cx="120100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Unmanaged Student Finances</a:t>
            </a:r>
            <a:endParaRPr lang="en-US" sz="4900"/>
          </a:p>
        </p:txBody>
      </p:sp>
      <p:sp>
        <p:nvSpPr>
          <p:cNvPr id="3" name="Text 1"/>
          <p:cNvSpPr/>
          <p:nvPr/>
        </p:nvSpPr>
        <p:spPr>
          <a:xfrm>
            <a:off x="879851" y="536087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2450"/>
          </a:p>
        </p:txBody>
      </p:sp>
      <p:sp>
        <p:nvSpPr>
          <p:cNvPr id="4" name="Text 2"/>
          <p:cNvSpPr/>
          <p:nvPr/>
        </p:nvSpPr>
        <p:spPr>
          <a:xfrm>
            <a:off x="879851" y="57183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often lack financial literacy and struggle to manage their limited budgets, leading to overspending and financial distress.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53254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</a:t>
            </a:r>
            <a:endParaRPr lang="en-US" sz="2450"/>
          </a:p>
        </p:txBody>
      </p:sp>
      <p:sp>
        <p:nvSpPr>
          <p:cNvPr id="6" name="Text 4"/>
          <p:cNvSpPr/>
          <p:nvPr/>
        </p:nvSpPr>
        <p:spPr>
          <a:xfrm>
            <a:off x="7505842" y="57183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develop a user-friendly, mobile expense tracker to help students gain control of their finances and build positive financial habits.</a:t>
            </a:r>
            <a:endParaRPr lang="en-US" sz="17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6ABB1-AD6E-1260-87FD-90E327276763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05144-6B28-A211-BF6F-E6CAE04B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2B964-BCC5-91D4-8C9F-B66B783566FC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679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Objectives: Enabling Financial Empowerment</a:t>
            </a:r>
            <a:endParaRPr lang="en-US" sz="4900"/>
          </a:p>
        </p:txBody>
      </p:sp>
      <p:sp>
        <p:nvSpPr>
          <p:cNvPr id="4" name="Shape 1"/>
          <p:cNvSpPr/>
          <p:nvPr/>
        </p:nvSpPr>
        <p:spPr>
          <a:xfrm>
            <a:off x="6280190" y="314134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903839" y="3141345"/>
            <a:ext cx="304121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Easy-to-use </a:t>
            </a:r>
            <a:endParaRPr lang="en-US" sz="2450"/>
          </a:p>
        </p:txBody>
      </p:sp>
      <p:sp>
        <p:nvSpPr>
          <p:cNvPr id="6" name="Text 3"/>
          <p:cNvSpPr/>
          <p:nvPr/>
        </p:nvSpPr>
        <p:spPr>
          <a:xfrm>
            <a:off x="6903839" y="366736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 will feature a simple interface, making it accessible and engaging for students of all backgrounds.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314134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95516" y="3141345"/>
            <a:ext cx="304121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Tracking</a:t>
            </a:r>
            <a:endParaRPr lang="en-US" sz="2450"/>
          </a:p>
        </p:txBody>
      </p:sp>
      <p:sp>
        <p:nvSpPr>
          <p:cNvPr id="9" name="Text 6"/>
          <p:cNvSpPr/>
          <p:nvPr/>
        </p:nvSpPr>
        <p:spPr>
          <a:xfrm>
            <a:off x="10795516" y="405729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can track expenses, set budgets, and analyze spending patterns to make informed financial decisions.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99086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903839" y="599086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Literacy</a:t>
            </a:r>
            <a:endParaRPr lang="en-US" sz="2450"/>
          </a:p>
        </p:txBody>
      </p:sp>
      <p:sp>
        <p:nvSpPr>
          <p:cNvPr id="12" name="Text 9"/>
          <p:cNvSpPr/>
          <p:nvPr/>
        </p:nvSpPr>
        <p:spPr>
          <a:xfrm>
            <a:off x="6903839" y="6516886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promotes financial literacy by offering insights into budgeting, saving, and smart spending.</a:t>
            </a:r>
            <a:endParaRPr lang="en-US" sz="1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6C79A-A09A-AE18-E633-6166F0B1F90B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84BF54-B80B-A56E-D2DF-34EF4EF6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53374" cy="77347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83B465-1EF0-0289-2674-C77E7284EA5F}"/>
              </a:ext>
            </a:extLst>
          </p:cNvPr>
          <p:cNvSpPr/>
          <p:nvPr/>
        </p:nvSpPr>
        <p:spPr>
          <a:xfrm>
            <a:off x="4582758" y="3372522"/>
            <a:ext cx="903642" cy="494852"/>
          </a:xfrm>
          <a:prstGeom prst="rect">
            <a:avLst/>
          </a:prstGeom>
          <a:solidFill>
            <a:srgbClr val="F5B996"/>
          </a:solidFill>
          <a:ln>
            <a:solidFill>
              <a:srgbClr val="F5B9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05ACF-E755-5EF8-DFAF-BD4EAC2D2200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567095"/>
            <a:ext cx="7705487" cy="1412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89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Approach: User-Centered Design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1016079" y="2288143"/>
            <a:ext cx="22860" cy="5374243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35809" y="2738914"/>
            <a:ext cx="719257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6350" y="2519243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58275" y="2580799"/>
            <a:ext cx="13835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/>
          </a:p>
        </p:txBody>
      </p:sp>
      <p:sp>
        <p:nvSpPr>
          <p:cNvPr id="8" name="Text 5"/>
          <p:cNvSpPr/>
          <p:nvPr/>
        </p:nvSpPr>
        <p:spPr>
          <a:xfrm>
            <a:off x="2157770" y="2493645"/>
            <a:ext cx="2825829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Feedback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2157770" y="2970014"/>
            <a:ext cx="626697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will gather data and feedback from students to ensure the app meets their specific needs and preferences.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1235809" y="4489252"/>
            <a:ext cx="719257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6350" y="4269581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4700" y="4331137"/>
            <a:ext cx="18549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/>
          </a:p>
        </p:txBody>
      </p:sp>
      <p:sp>
        <p:nvSpPr>
          <p:cNvPr id="13" name="Text 10"/>
          <p:cNvSpPr/>
          <p:nvPr/>
        </p:nvSpPr>
        <p:spPr>
          <a:xfrm>
            <a:off x="2157770" y="4243983"/>
            <a:ext cx="310062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and Development</a:t>
            </a:r>
            <a:endParaRPr lang="en-US" sz="2200"/>
          </a:p>
        </p:txBody>
      </p:sp>
      <p:sp>
        <p:nvSpPr>
          <p:cNvPr id="14" name="Text 11"/>
          <p:cNvSpPr/>
          <p:nvPr/>
        </p:nvSpPr>
        <p:spPr>
          <a:xfrm>
            <a:off x="2157770" y="4720352"/>
            <a:ext cx="626697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will design wireframes, create a user-friendly UI/UX, and develop the app for both Android and iOS platforms.</a:t>
            </a: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235809" y="6239589"/>
            <a:ext cx="719257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6350" y="6019919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34819" y="6081474"/>
            <a:ext cx="18526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/>
          </a:p>
        </p:txBody>
      </p:sp>
      <p:sp>
        <p:nvSpPr>
          <p:cNvPr id="18" name="Text 15"/>
          <p:cNvSpPr/>
          <p:nvPr/>
        </p:nvSpPr>
        <p:spPr>
          <a:xfrm>
            <a:off x="2157770" y="5994321"/>
            <a:ext cx="301073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and Deployment</a:t>
            </a:r>
            <a:endParaRPr lang="en-US" sz="2200"/>
          </a:p>
        </p:txBody>
      </p:sp>
      <p:sp>
        <p:nvSpPr>
          <p:cNvPr id="19" name="Text 16"/>
          <p:cNvSpPr/>
          <p:nvPr/>
        </p:nvSpPr>
        <p:spPr>
          <a:xfrm>
            <a:off x="2157770" y="6470690"/>
            <a:ext cx="6266974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will undergo rigorous testing to ensure its functionality, usability, and security. It will be deployed on major app stores for widespread accessibility.</a:t>
            </a:r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4AC9F1-687D-65B0-2B89-A996DB381F4D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6EA735-7056-83D6-56B7-8368BBDDA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795" y="0"/>
            <a:ext cx="6266975" cy="77347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7E771E-347C-28EE-FA1B-50A6D2021E08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619125"/>
            <a:ext cx="7568089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98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Outcomes: A Transformative Impact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787956" y="2504837"/>
            <a:ext cx="3671530" cy="3175278"/>
          </a:xfrm>
          <a:prstGeom prst="roundRect">
            <a:avLst>
              <a:gd name="adj" fmla="val 297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723" y="2737604"/>
            <a:ext cx="3205996" cy="77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Financial Awareness</a:t>
            </a:r>
            <a:endParaRPr lang="en-US" sz="2400"/>
          </a:p>
        </p:txBody>
      </p:sp>
      <p:sp>
        <p:nvSpPr>
          <p:cNvPr id="6" name="Text 3"/>
          <p:cNvSpPr/>
          <p:nvPr/>
        </p:nvSpPr>
        <p:spPr>
          <a:xfrm>
            <a:off x="1020723" y="3646527"/>
            <a:ext cx="3205996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will gain a deeper understanding of their spending habits and learn to manage their money effectively.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4684633" y="2504837"/>
            <a:ext cx="3671530" cy="3175278"/>
          </a:xfrm>
          <a:prstGeom prst="roundRect">
            <a:avLst>
              <a:gd name="adj" fmla="val 297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7400" y="2737604"/>
            <a:ext cx="3205996" cy="77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Budgeting Practices</a:t>
            </a:r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4917400" y="3646527"/>
            <a:ext cx="3205996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will empower students to create and monitor budgets, promoting responsible spending and long-term financial stability.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787956" y="5905262"/>
            <a:ext cx="7568089" cy="1707832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723" y="6138029"/>
            <a:ext cx="368105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Positive Behavioral Change</a:t>
            </a:r>
            <a:endParaRPr lang="en-US" sz="2400"/>
          </a:p>
        </p:txBody>
      </p:sp>
      <p:sp>
        <p:nvSpPr>
          <p:cNvPr id="12" name="Text 9"/>
          <p:cNvSpPr/>
          <p:nvPr/>
        </p:nvSpPr>
        <p:spPr>
          <a:xfrm>
            <a:off x="1020723" y="6659999"/>
            <a:ext cx="710255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expect the app to foster positive financial behaviors, leading to less debt and improved financial well-being.</a:t>
            </a:r>
            <a:endParaRPr lang="en-US" sz="1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B8133A-7E8E-40F7-6022-9ACA4B049C95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D1288E-F9DA-5618-DBD4-73B46A2B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95" y="0"/>
            <a:ext cx="6196406" cy="77347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52CEEA-7F18-1FD9-F25F-7CB014926CCA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01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Features: Simplifying Financial Management</a:t>
            </a:r>
            <a:endParaRPr lang="en-US" sz="49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394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33205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Expense Tracking</a:t>
            </a:r>
            <a:endParaRPr lang="en-US" sz="2450"/>
          </a:p>
        </p:txBody>
      </p:sp>
      <p:sp>
        <p:nvSpPr>
          <p:cNvPr id="6" name="Text 2"/>
          <p:cNvSpPr/>
          <p:nvPr/>
        </p:nvSpPr>
        <p:spPr>
          <a:xfrm>
            <a:off x="6280190" y="4649153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tracks all expenses, providing a comprehensive overview of spending patterns.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394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33205"/>
            <a:ext cx="22920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Budgeting Tools</a:t>
            </a:r>
            <a:endParaRPr lang="en-US" sz="2450"/>
          </a:p>
        </p:txBody>
      </p:sp>
      <p:sp>
        <p:nvSpPr>
          <p:cNvPr id="9" name="Text 4"/>
          <p:cNvSpPr/>
          <p:nvPr/>
        </p:nvSpPr>
        <p:spPr>
          <a:xfrm>
            <a:off x="8912304" y="425922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users to set budgets and monitor progress, promoting responsible financial management.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394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33205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Insights</a:t>
            </a:r>
            <a:endParaRPr lang="en-US" sz="2450"/>
          </a:p>
        </p:txBody>
      </p:sp>
      <p:sp>
        <p:nvSpPr>
          <p:cNvPr id="12" name="Text 6"/>
          <p:cNvSpPr/>
          <p:nvPr/>
        </p:nvSpPr>
        <p:spPr>
          <a:xfrm>
            <a:off x="11544538" y="4649153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detailed analytics and visualizations to help users understand their spending habits and make informed decisions.</a:t>
            </a:r>
            <a:endParaRPr lang="en-US" sz="1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2BA806-2DC8-2487-595D-AB6CF7FFF2FE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8BBED6-C71E-DA86-7C18-C0F95EC30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5980971" cy="77347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CB1E51-A3DA-90A5-0D77-9143B7655699}"/>
              </a:ext>
            </a:extLst>
          </p:cNvPr>
          <p:cNvSpPr/>
          <p:nvPr/>
        </p:nvSpPr>
        <p:spPr>
          <a:xfrm>
            <a:off x="1011219" y="118334"/>
            <a:ext cx="3636085" cy="921677"/>
          </a:xfrm>
          <a:prstGeom prst="rect">
            <a:avLst/>
          </a:prstGeom>
          <a:solidFill>
            <a:srgbClr val="F4DDCD"/>
          </a:solidFill>
          <a:ln>
            <a:solidFill>
              <a:srgbClr val="F4DD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9A8B0-C065-A465-3221-28333447A826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967" y="542092"/>
            <a:ext cx="7407116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85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Considerations</a:t>
            </a:r>
            <a:endParaRPr lang="en-US" sz="42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82660" y="1613892"/>
            <a:ext cx="1639729" cy="1481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161" y="2350294"/>
            <a:ext cx="10060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/>
          </a:p>
        </p:txBody>
      </p:sp>
      <p:sp>
        <p:nvSpPr>
          <p:cNvPr id="5" name="Text 2"/>
          <p:cNvSpPr/>
          <p:nvPr/>
        </p:nvSpPr>
        <p:spPr>
          <a:xfrm>
            <a:off x="5019437" y="1968579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and Privacy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5019437" y="2425660"/>
            <a:ext cx="500217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user data and ensuring privacy is paramount.</a:t>
            </a:r>
            <a:endParaRPr lang="en-US" sz="1550"/>
          </a:p>
        </p:txBody>
      </p:sp>
      <p:sp>
        <p:nvSpPr>
          <p:cNvPr id="7" name="Shape 4"/>
          <p:cNvSpPr/>
          <p:nvPr/>
        </p:nvSpPr>
        <p:spPr>
          <a:xfrm>
            <a:off x="4871561" y="3110865"/>
            <a:ext cx="9019699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62795" y="3145036"/>
            <a:ext cx="3279458" cy="14819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016" y="3688794"/>
            <a:ext cx="13477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/>
          </a:p>
        </p:txBody>
      </p:sp>
      <p:sp>
        <p:nvSpPr>
          <p:cNvPr id="10" name="Text 6"/>
          <p:cNvSpPr/>
          <p:nvPr/>
        </p:nvSpPr>
        <p:spPr>
          <a:xfrm>
            <a:off x="5839301" y="3342084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100"/>
          </a:p>
        </p:txBody>
      </p:sp>
      <p:sp>
        <p:nvSpPr>
          <p:cNvPr id="11" name="Text 7"/>
          <p:cNvSpPr/>
          <p:nvPr/>
        </p:nvSpPr>
        <p:spPr>
          <a:xfrm>
            <a:off x="5839301" y="3799165"/>
            <a:ext cx="7904083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needs to be accessible and usable for students with diverse backgrounds and learning styles.</a:t>
            </a:r>
            <a:endParaRPr lang="en-US" sz="1550"/>
          </a:p>
        </p:txBody>
      </p:sp>
      <p:sp>
        <p:nvSpPr>
          <p:cNvPr id="12" name="Shape 8"/>
          <p:cNvSpPr/>
          <p:nvPr/>
        </p:nvSpPr>
        <p:spPr>
          <a:xfrm>
            <a:off x="5691426" y="4642009"/>
            <a:ext cx="8199834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42931" y="4676180"/>
            <a:ext cx="4919186" cy="14819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135" y="5219938"/>
            <a:ext cx="13454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/>
          </a:p>
        </p:txBody>
      </p:sp>
      <p:sp>
        <p:nvSpPr>
          <p:cNvPr id="15" name="Text 10"/>
          <p:cNvSpPr/>
          <p:nvPr/>
        </p:nvSpPr>
        <p:spPr>
          <a:xfrm>
            <a:off x="6659166" y="4873228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Compatibility</a:t>
            </a:r>
            <a:endParaRPr lang="en-US" sz="2100"/>
          </a:p>
        </p:txBody>
      </p:sp>
      <p:sp>
        <p:nvSpPr>
          <p:cNvPr id="16" name="Text 11"/>
          <p:cNvSpPr/>
          <p:nvPr/>
        </p:nvSpPr>
        <p:spPr>
          <a:xfrm>
            <a:off x="6659166" y="5330309"/>
            <a:ext cx="708421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compatibility with multiple devices and platforms is crucial for widespread adoption.</a:t>
            </a:r>
            <a:endParaRPr lang="en-US" sz="1550"/>
          </a:p>
        </p:txBody>
      </p:sp>
      <p:sp>
        <p:nvSpPr>
          <p:cNvPr id="17" name="Shape 12"/>
          <p:cNvSpPr/>
          <p:nvPr/>
        </p:nvSpPr>
        <p:spPr>
          <a:xfrm>
            <a:off x="6511290" y="6173153"/>
            <a:ext cx="7379970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067" y="6207323"/>
            <a:ext cx="6558915" cy="14819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588" y="6751082"/>
            <a:ext cx="12787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/>
          </a:p>
        </p:txBody>
      </p:sp>
      <p:sp>
        <p:nvSpPr>
          <p:cNvPr id="20" name="Text 14"/>
          <p:cNvSpPr/>
          <p:nvPr/>
        </p:nvSpPr>
        <p:spPr>
          <a:xfrm>
            <a:off x="7479030" y="6404372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Engagement</a:t>
            </a:r>
            <a:endParaRPr lang="en-US" sz="2100"/>
          </a:p>
        </p:txBody>
      </p:sp>
      <p:sp>
        <p:nvSpPr>
          <p:cNvPr id="21" name="Text 15"/>
          <p:cNvSpPr/>
          <p:nvPr/>
        </p:nvSpPr>
        <p:spPr>
          <a:xfrm>
            <a:off x="7479030" y="6861453"/>
            <a:ext cx="626435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Motivating users to consistently use the app is critical for achieving desired outcomes.</a:t>
            </a:r>
            <a:endParaRPr lang="en-US" sz="15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DF57B-640D-8A59-B817-1EC4AE3AA827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167743-F0BE-F752-F4F7-C9955BED11F2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0874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Future: Empowering Students, Transforming Finances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909898"/>
            <a:ext cx="7556421" cy="260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this project is a </a:t>
            </a:r>
            <a:r>
              <a:rPr lang="en-US" b="1" dirty="0"/>
              <a:t>game-changer</a:t>
            </a:r>
            <a:r>
              <a:rPr lang="en-US" dirty="0"/>
              <a:t> in student financial management. Looking ahead, we plan to:</a:t>
            </a:r>
            <a:br>
              <a:rPr lang="en-US" dirty="0"/>
            </a:br>
            <a:r>
              <a:rPr lang="en-US" b="1" dirty="0"/>
              <a:t>Integrate AI-driven spending predictions</a:t>
            </a:r>
            <a:r>
              <a:rPr lang="en-US" dirty="0"/>
              <a:t> to optimize financial planning.</a:t>
            </a:r>
            <a:br>
              <a:rPr lang="en-US" dirty="0"/>
            </a:br>
            <a:r>
              <a:rPr lang="en-US" b="1" dirty="0"/>
              <a:t>Expand payment tracking features</a:t>
            </a:r>
            <a:r>
              <a:rPr lang="en-US" dirty="0"/>
              <a:t> (linking with bank accounts or UPI).</a:t>
            </a:r>
            <a:br>
              <a:rPr lang="en-US" dirty="0"/>
            </a:br>
            <a:r>
              <a:rPr lang="en-US" b="1" dirty="0"/>
              <a:t>Gamify financial learning</a:t>
            </a:r>
            <a:r>
              <a:rPr lang="en-US" dirty="0"/>
              <a:t> to make budgeting fun and engaging.</a:t>
            </a:r>
          </a:p>
          <a:p>
            <a:pPr>
              <a:lnSpc>
                <a:spcPts val="2850"/>
              </a:lnSpc>
            </a:pPr>
            <a:r>
              <a:rPr lang="en-US" b="1" dirty="0"/>
              <a:t>Introduce community features</a:t>
            </a:r>
            <a:r>
              <a:rPr lang="en-US" dirty="0"/>
              <a:t> where students can share financial tips and strategies.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B1478-CB0C-F4A9-3B12-B9AED747BD6C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8B35C-1880-1889-B34D-1781D486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6013527" cy="7734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F00A6-7028-6799-DE96-31396404FEA2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66332-C569-0CBD-4717-2977E092D799}"/>
              </a:ext>
            </a:extLst>
          </p:cNvPr>
          <p:cNvSpPr/>
          <p:nvPr/>
        </p:nvSpPr>
        <p:spPr>
          <a:xfrm>
            <a:off x="-1" y="7734748"/>
            <a:ext cx="14630401" cy="494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43175-E18C-F9FB-3ADC-63229D232D63}"/>
              </a:ext>
            </a:extLst>
          </p:cNvPr>
          <p:cNvSpPr txBox="1"/>
          <p:nvPr/>
        </p:nvSpPr>
        <p:spPr>
          <a:xfrm>
            <a:off x="-1" y="7797508"/>
            <a:ext cx="1463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Bodoni MT Black" panose="02070A03080606020203" pitchFamily="18" charset="0"/>
              </a:rPr>
              <a:t>K.R. MANGALAM UNIVERSITY</a:t>
            </a:r>
            <a:endParaRPr lang="en-IN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E04DB01-CF21-B8EC-BFBA-FCECBE7AE1BC}"/>
              </a:ext>
            </a:extLst>
          </p:cNvPr>
          <p:cNvSpPr/>
          <p:nvPr/>
        </p:nvSpPr>
        <p:spPr>
          <a:xfrm>
            <a:off x="535259" y="1567804"/>
            <a:ext cx="3389970" cy="1923043"/>
          </a:xfrm>
          <a:prstGeom prst="flowChartAlternateProcess">
            <a:avLst/>
          </a:prstGeom>
          <a:solidFill>
            <a:srgbClr val="D2BDDF"/>
          </a:solidFill>
          <a:ln>
            <a:solidFill>
              <a:srgbClr val="F5B9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tx1"/>
                </a:solidFill>
              </a:rPr>
              <a:t>Improved Savings</a:t>
            </a:r>
          </a:p>
          <a:p>
            <a:r>
              <a:rPr lang="en-US" sz="2000">
                <a:solidFill>
                  <a:schemeClr val="tx1"/>
                </a:solidFill>
              </a:rPr>
              <a:t>Save more money effectively.</a:t>
            </a:r>
          </a:p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D6185-EB47-E896-D433-734EF2E93E6D}"/>
              </a:ext>
            </a:extLst>
          </p:cNvPr>
          <p:cNvSpPr txBox="1"/>
          <p:nvPr/>
        </p:nvSpPr>
        <p:spPr>
          <a:xfrm>
            <a:off x="393080" y="332488"/>
            <a:ext cx="85278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>
                <a:solidFill>
                  <a:srgbClr val="FF6699"/>
                </a:solidFill>
              </a:rPr>
              <a:t>Take Control of Finances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3F221E1-CDD4-3E55-34A7-900CC67ACFE2}"/>
              </a:ext>
            </a:extLst>
          </p:cNvPr>
          <p:cNvSpPr/>
          <p:nvPr/>
        </p:nvSpPr>
        <p:spPr>
          <a:xfrm>
            <a:off x="535259" y="3984462"/>
            <a:ext cx="3512634" cy="1672682"/>
          </a:xfrm>
          <a:prstGeom prst="flowChartAlternateProcess">
            <a:avLst/>
          </a:prstGeom>
          <a:solidFill>
            <a:srgbClr val="D2BDDF"/>
          </a:solidFill>
          <a:ln>
            <a:solidFill>
              <a:srgbClr val="F5B9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tx1"/>
                </a:solidFill>
              </a:rPr>
              <a:t>Reduced Stress</a:t>
            </a:r>
          </a:p>
          <a:p>
            <a:r>
              <a:rPr lang="en-US" sz="2000">
                <a:solidFill>
                  <a:schemeClr val="tx1"/>
                </a:solidFill>
              </a:rPr>
              <a:t>Gain peace of mind about finances.</a:t>
            </a:r>
          </a:p>
          <a:p>
            <a:pPr algn="ctr"/>
            <a:endParaRPr lang="en-IN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6D5E3A6-072E-0EBA-7FE9-6FCF25052C35}"/>
              </a:ext>
            </a:extLst>
          </p:cNvPr>
          <p:cNvSpPr/>
          <p:nvPr/>
        </p:nvSpPr>
        <p:spPr>
          <a:xfrm>
            <a:off x="535260" y="6030686"/>
            <a:ext cx="3512633" cy="1704062"/>
          </a:xfrm>
          <a:prstGeom prst="flowChartAlternateProcess">
            <a:avLst/>
          </a:prstGeom>
          <a:solidFill>
            <a:srgbClr val="D2BDDF"/>
          </a:solidFill>
          <a:ln>
            <a:solidFill>
              <a:srgbClr val="F5B9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tx1"/>
                </a:solidFill>
              </a:rPr>
              <a:t>Smarter Spending</a:t>
            </a:r>
          </a:p>
          <a:p>
            <a:r>
              <a:rPr lang="en-US" sz="2000">
                <a:solidFill>
                  <a:schemeClr val="tx1"/>
                </a:solidFill>
              </a:rPr>
              <a:t>Make informed decisions easily.</a:t>
            </a:r>
          </a:p>
        </p:txBody>
      </p:sp>
      <p:pic>
        <p:nvPicPr>
          <p:cNvPr id="18" name="Picture 17" descr="A hand holding a phone&#10;&#10;AI-generated content may be incorrect.">
            <a:extLst>
              <a:ext uri="{FF2B5EF4-FFF2-40B4-BE49-F238E27FC236}">
                <a16:creationId xmlns:a16="http://schemas.microsoft.com/office/drawing/2014/main" id="{E38C1C12-4BA5-1F4C-2055-6AB40E64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4" y="0"/>
            <a:ext cx="5620216" cy="77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9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650</Words>
  <Application>Microsoft Office PowerPoint</Application>
  <PresentationFormat>Custom</PresentationFormat>
  <Paragraphs>97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Petrona Bold</vt:lpstr>
      <vt:lpstr>Arial</vt:lpstr>
      <vt:lpstr>Century</vt:lpstr>
      <vt:lpstr>Calibri</vt:lpstr>
      <vt:lpstr>Inter</vt:lpstr>
      <vt:lpstr>Bodoni MT Black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suhani .</cp:lastModifiedBy>
  <cp:revision>4</cp:revision>
  <dcterms:created xsi:type="dcterms:W3CDTF">2025-02-06T08:55:52Z</dcterms:created>
  <dcterms:modified xsi:type="dcterms:W3CDTF">2025-02-07T17:46:08Z</dcterms:modified>
</cp:coreProperties>
</file>